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60" r:id="rId5"/>
    <p:sldId id="259" r:id="rId6"/>
    <p:sldId id="258" r:id="rId7"/>
    <p:sldId id="265" r:id="rId8"/>
    <p:sldId id="263" r:id="rId9"/>
    <p:sldId id="264" r:id="rId10"/>
    <p:sldId id="266" r:id="rId11"/>
    <p:sldId id="267" r:id="rId12"/>
    <p:sldId id="270" r:id="rId13"/>
    <p:sldId id="268" r:id="rId14"/>
    <p:sldId id="269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Кира Иноземцева" userId="a7f74a1b4f3cdd8c" providerId="LiveId" clId="{1AEAA721-F6DB-4CE6-82D9-DDC76ED6C9D2}"/>
    <pc:docChg chg="custSel addSld delSld modSld">
      <pc:chgData name="Кира Иноземцева" userId="a7f74a1b4f3cdd8c" providerId="LiveId" clId="{1AEAA721-F6DB-4CE6-82D9-DDC76ED6C9D2}" dt="2018-03-30T15:46:51.092" v="1246" actId="27636"/>
      <pc:docMkLst>
        <pc:docMk/>
      </pc:docMkLst>
      <pc:sldChg chg="modSp">
        <pc:chgData name="Кира Иноземцева" userId="a7f74a1b4f3cdd8c" providerId="LiveId" clId="{1AEAA721-F6DB-4CE6-82D9-DDC76ED6C9D2}" dt="2018-03-30T15:33:44.655" v="1203" actId="20577"/>
        <pc:sldMkLst>
          <pc:docMk/>
          <pc:sldMk cId="1695809387" sldId="257"/>
        </pc:sldMkLst>
        <pc:spChg chg="mod">
          <ac:chgData name="Кира Иноземцева" userId="a7f74a1b4f3cdd8c" providerId="LiveId" clId="{1AEAA721-F6DB-4CE6-82D9-DDC76ED6C9D2}" dt="2018-03-30T15:33:44.655" v="1203" actId="20577"/>
          <ac:spMkLst>
            <pc:docMk/>
            <pc:sldMk cId="1695809387" sldId="257"/>
            <ac:spMk id="3" creationId="{2F87EE40-994A-46D6-BD8C-7E52EDB1A28D}"/>
          </ac:spMkLst>
        </pc:spChg>
      </pc:sldChg>
      <pc:sldChg chg="modSp">
        <pc:chgData name="Кира Иноземцева" userId="a7f74a1b4f3cdd8c" providerId="LiveId" clId="{1AEAA721-F6DB-4CE6-82D9-DDC76ED6C9D2}" dt="2018-03-30T15:22:40.435" v="826" actId="20577"/>
        <pc:sldMkLst>
          <pc:docMk/>
          <pc:sldMk cId="1025926039" sldId="259"/>
        </pc:sldMkLst>
        <pc:spChg chg="mod">
          <ac:chgData name="Кира Иноземцева" userId="a7f74a1b4f3cdd8c" providerId="LiveId" clId="{1AEAA721-F6DB-4CE6-82D9-DDC76ED6C9D2}" dt="2018-03-30T15:22:40.435" v="826" actId="20577"/>
          <ac:spMkLst>
            <pc:docMk/>
            <pc:sldMk cId="1025926039" sldId="259"/>
            <ac:spMk id="3" creationId="{21CBF9CE-8821-4D70-A2BE-C2A03F830127}"/>
          </ac:spMkLst>
        </pc:spChg>
      </pc:sldChg>
      <pc:sldChg chg="modSp">
        <pc:chgData name="Кира Иноземцева" userId="a7f74a1b4f3cdd8c" providerId="LiveId" clId="{1AEAA721-F6DB-4CE6-82D9-DDC76ED6C9D2}" dt="2018-03-30T15:16:42.187" v="555" actId="20577"/>
        <pc:sldMkLst>
          <pc:docMk/>
          <pc:sldMk cId="625098610" sldId="263"/>
        </pc:sldMkLst>
        <pc:graphicFrameChg chg="modGraphic">
          <ac:chgData name="Кира Иноземцева" userId="a7f74a1b4f3cdd8c" providerId="LiveId" clId="{1AEAA721-F6DB-4CE6-82D9-DDC76ED6C9D2}" dt="2018-03-30T15:16:42.187" v="555" actId="20577"/>
          <ac:graphicFrameMkLst>
            <pc:docMk/>
            <pc:sldMk cId="625098610" sldId="263"/>
            <ac:graphicFrameMk id="2" creationId="{DD83A710-6B7A-4603-837B-C1F4D0AF6E54}"/>
          </ac:graphicFrameMkLst>
        </pc:graphicFrameChg>
      </pc:sldChg>
      <pc:sldChg chg="modSp">
        <pc:chgData name="Кира Иноземцева" userId="a7f74a1b4f3cdd8c" providerId="LiveId" clId="{1AEAA721-F6DB-4CE6-82D9-DDC76ED6C9D2}" dt="2018-03-30T15:44:46.531" v="1241" actId="14734"/>
        <pc:sldMkLst>
          <pc:docMk/>
          <pc:sldMk cId="819936644" sldId="264"/>
        </pc:sldMkLst>
        <pc:graphicFrameChg chg="modGraphic">
          <ac:chgData name="Кира Иноземцева" userId="a7f74a1b4f3cdd8c" providerId="LiveId" clId="{1AEAA721-F6DB-4CE6-82D9-DDC76ED6C9D2}" dt="2018-03-30T15:44:46.531" v="1241" actId="14734"/>
          <ac:graphicFrameMkLst>
            <pc:docMk/>
            <pc:sldMk cId="819936644" sldId="264"/>
            <ac:graphicFrameMk id="2" creationId="{C4BCF003-BA0A-47C2-B80F-E3B9A6B5387A}"/>
          </ac:graphicFrameMkLst>
        </pc:graphicFrameChg>
      </pc:sldChg>
      <pc:sldChg chg="modSp">
        <pc:chgData name="Кира Иноземцева" userId="a7f74a1b4f3cdd8c" providerId="LiveId" clId="{1AEAA721-F6DB-4CE6-82D9-DDC76ED6C9D2}" dt="2018-03-30T15:39:42.791" v="1226" actId="14100"/>
        <pc:sldMkLst>
          <pc:docMk/>
          <pc:sldMk cId="4285065012" sldId="266"/>
        </pc:sldMkLst>
        <pc:graphicFrameChg chg="mod modGraphic">
          <ac:chgData name="Кира Иноземцева" userId="a7f74a1b4f3cdd8c" providerId="LiveId" clId="{1AEAA721-F6DB-4CE6-82D9-DDC76ED6C9D2}" dt="2018-03-30T15:39:42.791" v="1226" actId="14100"/>
          <ac:graphicFrameMkLst>
            <pc:docMk/>
            <pc:sldMk cId="4285065012" sldId="266"/>
            <ac:graphicFrameMk id="2" creationId="{6E820060-A69A-4C22-85D3-F534FC6D098D}"/>
          </ac:graphicFrameMkLst>
        </pc:graphicFrameChg>
      </pc:sldChg>
      <pc:sldChg chg="modSp">
        <pc:chgData name="Кира Иноземцева" userId="a7f74a1b4f3cdd8c" providerId="LiveId" clId="{1AEAA721-F6DB-4CE6-82D9-DDC76ED6C9D2}" dt="2018-03-30T15:04:44.819" v="480" actId="313"/>
        <pc:sldMkLst>
          <pc:docMk/>
          <pc:sldMk cId="3223653533" sldId="267"/>
        </pc:sldMkLst>
        <pc:spChg chg="mod">
          <ac:chgData name="Кира Иноземцева" userId="a7f74a1b4f3cdd8c" providerId="LiveId" clId="{1AEAA721-F6DB-4CE6-82D9-DDC76ED6C9D2}" dt="2018-03-30T15:04:44.819" v="480" actId="313"/>
          <ac:spMkLst>
            <pc:docMk/>
            <pc:sldMk cId="3223653533" sldId="267"/>
            <ac:spMk id="3" creationId="{299642AA-145D-45BC-8718-A9AA49446DA5}"/>
          </ac:spMkLst>
        </pc:spChg>
      </pc:sldChg>
      <pc:sldChg chg="modSp">
        <pc:chgData name="Кира Иноземцева" userId="a7f74a1b4f3cdd8c" providerId="LiveId" clId="{1AEAA721-F6DB-4CE6-82D9-DDC76ED6C9D2}" dt="2018-03-30T15:46:51.092" v="1246" actId="27636"/>
        <pc:sldMkLst>
          <pc:docMk/>
          <pc:sldMk cId="275046252" sldId="268"/>
        </pc:sldMkLst>
        <pc:spChg chg="mod">
          <ac:chgData name="Кира Иноземцева" userId="a7f74a1b4f3cdd8c" providerId="LiveId" clId="{1AEAA721-F6DB-4CE6-82D9-DDC76ED6C9D2}" dt="2018-03-30T15:05:50.971" v="481" actId="14100"/>
          <ac:spMkLst>
            <pc:docMk/>
            <pc:sldMk cId="275046252" sldId="268"/>
            <ac:spMk id="2" creationId="{44A5FB61-118D-453E-A950-3710ED8985B1}"/>
          </ac:spMkLst>
        </pc:spChg>
        <pc:spChg chg="mod">
          <ac:chgData name="Кира Иноземцева" userId="a7f74a1b4f3cdd8c" providerId="LiveId" clId="{1AEAA721-F6DB-4CE6-82D9-DDC76ED6C9D2}" dt="2018-03-30T15:46:51.092" v="1246" actId="27636"/>
          <ac:spMkLst>
            <pc:docMk/>
            <pc:sldMk cId="275046252" sldId="268"/>
            <ac:spMk id="3" creationId="{3CFB92F2-4E42-43EF-86A1-0FCD4115D313}"/>
          </ac:spMkLst>
        </pc:spChg>
      </pc:sldChg>
      <pc:sldChg chg="modSp">
        <pc:chgData name="Кира Иноземцева" userId="a7f74a1b4f3cdd8c" providerId="LiveId" clId="{1AEAA721-F6DB-4CE6-82D9-DDC76ED6C9D2}" dt="2018-03-30T15:38:26.962" v="1211"/>
        <pc:sldMkLst>
          <pc:docMk/>
          <pc:sldMk cId="1581104169" sldId="269"/>
        </pc:sldMkLst>
        <pc:spChg chg="mod">
          <ac:chgData name="Кира Иноземцева" userId="a7f74a1b4f3cdd8c" providerId="LiveId" clId="{1AEAA721-F6DB-4CE6-82D9-DDC76ED6C9D2}" dt="2018-03-30T15:38:26.962" v="1211"/>
          <ac:spMkLst>
            <pc:docMk/>
            <pc:sldMk cId="1581104169" sldId="269"/>
            <ac:spMk id="3" creationId="{601C202F-6C8D-48EE-A4DC-A167C35B174E}"/>
          </ac:spMkLst>
        </pc:spChg>
      </pc:sldChg>
      <pc:sldChg chg="modSp add">
        <pc:chgData name="Кира Иноземцева" userId="a7f74a1b4f3cdd8c" providerId="LiveId" clId="{1AEAA721-F6DB-4CE6-82D9-DDC76ED6C9D2}" dt="2018-03-30T15:45:40.437" v="1243" actId="14100"/>
        <pc:sldMkLst>
          <pc:docMk/>
          <pc:sldMk cId="53404807" sldId="270"/>
        </pc:sldMkLst>
        <pc:spChg chg="mod">
          <ac:chgData name="Кира Иноземцева" userId="a7f74a1b4f3cdd8c" providerId="LiveId" clId="{1AEAA721-F6DB-4CE6-82D9-DDC76ED6C9D2}" dt="2018-03-30T15:45:40.437" v="1243" actId="14100"/>
          <ac:spMkLst>
            <pc:docMk/>
            <pc:sldMk cId="53404807" sldId="270"/>
            <ac:spMk id="2" creationId="{9F2E1C49-A2B6-4349-BAC2-4D0A36D473B4}"/>
          </ac:spMkLst>
        </pc:spChg>
        <pc:spChg chg="mod">
          <ac:chgData name="Кира Иноземцева" userId="a7f74a1b4f3cdd8c" providerId="LiveId" clId="{1AEAA721-F6DB-4CE6-82D9-DDC76ED6C9D2}" dt="2018-03-30T15:41:03.881" v="1229" actId="14100"/>
          <ac:spMkLst>
            <pc:docMk/>
            <pc:sldMk cId="53404807" sldId="270"/>
            <ac:spMk id="3" creationId="{73C5A753-46AF-44C8-BE44-FF08025A01E4}"/>
          </ac:spMkLst>
        </pc:spChg>
      </pc:sldChg>
      <pc:sldChg chg="modSp add">
        <pc:chgData name="Кира Иноземцева" userId="a7f74a1b4f3cdd8c" providerId="LiveId" clId="{1AEAA721-F6DB-4CE6-82D9-DDC76ED6C9D2}" dt="2018-03-30T15:07:28.542" v="553" actId="255"/>
        <pc:sldMkLst>
          <pc:docMk/>
          <pc:sldMk cId="1538575378" sldId="271"/>
        </pc:sldMkLst>
        <pc:spChg chg="mod">
          <ac:chgData name="Кира Иноземцева" userId="a7f74a1b4f3cdd8c" providerId="LiveId" clId="{1AEAA721-F6DB-4CE6-82D9-DDC76ED6C9D2}" dt="2018-03-30T15:07:28.542" v="553" actId="255"/>
          <ac:spMkLst>
            <pc:docMk/>
            <pc:sldMk cId="1538575378" sldId="271"/>
            <ac:spMk id="3" creationId="{4584AF66-AA9F-462D-8166-595047BEA839}"/>
          </ac:spMkLst>
        </pc:spChg>
      </pc:sldChg>
      <pc:sldChg chg="add del">
        <pc:chgData name="Кира Иноземцева" userId="a7f74a1b4f3cdd8c" providerId="LiveId" clId="{1AEAA721-F6DB-4CE6-82D9-DDC76ED6C9D2}" dt="2018-03-30T15:07:04.995" v="530" actId="2696"/>
        <pc:sldMkLst>
          <pc:docMk/>
          <pc:sldMk cId="3916523324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rofstandart.rosmintrud.ru/nationalnews/22545/" TargetMode="External"/><Relationship Id="rId2" Type="http://schemas.openxmlformats.org/officeDocument/2006/relationships/hyperlink" Target="http://www.consultant.ru/cons/cgi/online.cgi?req=doc&amp;base=LAW&amp;n=186851&amp;fld=134&amp;dst=1000000001,0&amp;rnd=0.7946726200892398#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dscience.ru/jour/article/view/822/663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CBD38D-1FF8-4FAD-B3BE-C9CCD043F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3379" y="802298"/>
            <a:ext cx="9521474" cy="2541431"/>
          </a:xfrm>
        </p:spPr>
        <p:txBody>
          <a:bodyPr>
            <a:normAutofit/>
          </a:bodyPr>
          <a:lstStyle/>
          <a:p>
            <a:r>
              <a:rPr lang="ru-RU" sz="3600" dirty="0"/>
              <a:t>Новая образовательная парадигма, основанная на профессиональных стандартах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AD0F41B-2B38-47BE-9774-785D7F4CC9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Иноземцева К.М.</a:t>
            </a:r>
          </a:p>
          <a:p>
            <a:r>
              <a:rPr lang="ru-RU" sz="1600" dirty="0" err="1"/>
              <a:t>К.п.н</a:t>
            </a:r>
            <a:r>
              <a:rPr lang="ru-RU" sz="1600" dirty="0"/>
              <a:t>., доцент кафедры Л-2</a:t>
            </a:r>
          </a:p>
        </p:txBody>
      </p:sp>
    </p:spTree>
    <p:extLst>
      <p:ext uri="{BB962C8B-B14F-4D97-AF65-F5344CB8AC3E}">
        <p14:creationId xmlns:p14="http://schemas.microsoft.com/office/powerpoint/2010/main" val="2656617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E820060-A69A-4C22-85D3-F534FC6D0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363323"/>
              </p:ext>
            </p:extLst>
          </p:nvPr>
        </p:nvGraphicFramePr>
        <p:xfrm>
          <a:off x="633046" y="633046"/>
          <a:ext cx="11113478" cy="4135900"/>
        </p:xfrm>
        <a:graphic>
          <a:graphicData uri="http://schemas.openxmlformats.org/drawingml/2006/table">
            <a:tbl>
              <a:tblPr firstRow="1" firstCol="1" bandRow="1"/>
              <a:tblGrid>
                <a:gridCol w="2930108">
                  <a:extLst>
                    <a:ext uri="{9D8B030D-6E8A-4147-A177-3AD203B41FA5}">
                      <a16:colId xmlns:a16="http://schemas.microsoft.com/office/drawing/2014/main" val="893338772"/>
                    </a:ext>
                  </a:extLst>
                </a:gridCol>
                <a:gridCol w="1888225">
                  <a:extLst>
                    <a:ext uri="{9D8B030D-6E8A-4147-A177-3AD203B41FA5}">
                      <a16:colId xmlns:a16="http://schemas.microsoft.com/office/drawing/2014/main" val="186449538"/>
                    </a:ext>
                  </a:extLst>
                </a:gridCol>
                <a:gridCol w="1239713">
                  <a:extLst>
                    <a:ext uri="{9D8B030D-6E8A-4147-A177-3AD203B41FA5}">
                      <a16:colId xmlns:a16="http://schemas.microsoft.com/office/drawing/2014/main" val="422247310"/>
                    </a:ext>
                  </a:extLst>
                </a:gridCol>
                <a:gridCol w="2620429">
                  <a:extLst>
                    <a:ext uri="{9D8B030D-6E8A-4147-A177-3AD203B41FA5}">
                      <a16:colId xmlns:a16="http://schemas.microsoft.com/office/drawing/2014/main" val="2472563295"/>
                    </a:ext>
                  </a:extLst>
                </a:gridCol>
                <a:gridCol w="2435003">
                  <a:extLst>
                    <a:ext uri="{9D8B030D-6E8A-4147-A177-3AD203B41FA5}">
                      <a16:colId xmlns:a16="http://schemas.microsoft.com/office/drawing/2014/main" val="1678085340"/>
                    </a:ext>
                  </a:extLst>
                </a:gridCol>
              </a:tblGrid>
              <a:tr h="1032667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Трудовые функции (ТФ)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Прямые требования ПС к владению 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Косвенные требования ПС к владению 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Виды учебной деятельности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671302"/>
                  </a:ext>
                </a:extLst>
              </a:tr>
              <a:tr h="682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Знания и умения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395710"/>
                  </a:ext>
                </a:extLst>
              </a:tr>
              <a:tr h="431834">
                <a:tc grid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 107 «Инженер-проектировщик в области связи (телекоммуникаций»)</a:t>
                      </a: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66214183"/>
                  </a:ext>
                </a:extLst>
              </a:tr>
              <a:tr h="19887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………</a:t>
                      </a: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7607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065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C1CB8B-6DD7-4748-918C-F31ED995F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469" y="804519"/>
            <a:ext cx="10126386" cy="1049235"/>
          </a:xfrm>
        </p:spPr>
        <p:txBody>
          <a:bodyPr/>
          <a:lstStyle/>
          <a:p>
            <a:r>
              <a:rPr lang="ru-RU" dirty="0"/>
              <a:t>Сопряжение ФГОС и ПС инженерно-технических специальностей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9642AA-145D-45BC-8718-A9AA49446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183" y="2015732"/>
            <a:ext cx="10393672" cy="3450613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Разработка ФГОС ВО 3++ основана на требованиях соответствующих ПС</a:t>
            </a:r>
          </a:p>
          <a:p>
            <a:r>
              <a:rPr lang="ru-RU" b="1" dirty="0"/>
              <a:t>Требования ФГОС ВО 3++ к владению инженерами ИЯ</a:t>
            </a:r>
            <a:r>
              <a:rPr lang="en-US" b="1" dirty="0"/>
              <a:t>:</a:t>
            </a:r>
          </a:p>
          <a:p>
            <a:r>
              <a:rPr lang="ru-RU" b="1" u="sng" dirty="0"/>
              <a:t>В бакалавриате</a:t>
            </a:r>
            <a:r>
              <a:rPr lang="en-US" b="1" u="sng" dirty="0"/>
              <a:t> </a:t>
            </a:r>
            <a:r>
              <a:rPr lang="ru-RU" b="1" u="sng" dirty="0"/>
              <a:t>(</a:t>
            </a:r>
            <a:r>
              <a:rPr lang="ru-RU" b="1" dirty="0"/>
              <a:t>УК-4 «КОММУНИКАЦИЯ»)</a:t>
            </a:r>
            <a:r>
              <a:rPr lang="en-US" dirty="0"/>
              <a:t>: </a:t>
            </a:r>
            <a:r>
              <a:rPr lang="ru-RU" dirty="0"/>
              <a:t>способность осуществлять деловую коммуникацию в устной и письменной формах на государственном языке РФ и иностранном (</a:t>
            </a:r>
            <a:r>
              <a:rPr lang="ru-RU" dirty="0" err="1"/>
              <a:t>ых</a:t>
            </a:r>
            <a:r>
              <a:rPr lang="ru-RU" dirty="0"/>
              <a:t>) языке (ах)</a:t>
            </a:r>
          </a:p>
          <a:p>
            <a:r>
              <a:rPr lang="ru-RU" b="1" u="sng" dirty="0"/>
              <a:t>В магистратуре (</a:t>
            </a:r>
            <a:r>
              <a:rPr lang="ru-RU" b="1" dirty="0"/>
              <a:t>УК-4 «КОММУНИКАЦИЯ»)</a:t>
            </a:r>
            <a:r>
              <a:rPr lang="en-US" b="1" dirty="0"/>
              <a:t>: </a:t>
            </a:r>
            <a:r>
              <a:rPr lang="ru-RU" dirty="0"/>
              <a:t>способность применять современные коммуникативные технологии, в том числе на иностранном (</a:t>
            </a:r>
            <a:r>
              <a:rPr lang="ru-RU" dirty="0" err="1"/>
              <a:t>ых</a:t>
            </a:r>
            <a:r>
              <a:rPr lang="ru-RU" dirty="0"/>
              <a:t>) языке (ах), для академического и профессионального взаимодействия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3223653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2E1C49-A2B6-4349-BAC2-4D0A36D47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363" y="804519"/>
            <a:ext cx="9732491" cy="1049235"/>
          </a:xfrm>
        </p:spPr>
        <p:txBody>
          <a:bodyPr/>
          <a:lstStyle/>
          <a:p>
            <a:r>
              <a:rPr lang="ru-RU" dirty="0"/>
              <a:t>Диверсификация языковой подготовки инженеров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C5A753-46AF-44C8-BE44-FF08025A0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349" y="2015733"/>
            <a:ext cx="10199076" cy="3104908"/>
          </a:xfrm>
        </p:spPr>
        <p:txBody>
          <a:bodyPr/>
          <a:lstStyle/>
          <a:p>
            <a:r>
              <a:rPr lang="ru-RU" dirty="0"/>
              <a:t>Концепция диверсификации языковой подготовки инженеров по видам инженерной деятельности (проектно-конструкторской, производственно-технологической, организационно-управленческой, научно-исследовательской) Т.Ю. Поляковой </a:t>
            </a:r>
          </a:p>
          <a:p>
            <a:r>
              <a:rPr lang="ru-RU" dirty="0"/>
              <a:t>Применение концепции и анализ результатов труда инженера позволяет преподавателю ИЯ технического вуза правильно соотнести учебную деятельность и ожидаемые результаты по формированию иноязычной профессиональной коммуникативной компетенции</a:t>
            </a:r>
          </a:p>
        </p:txBody>
      </p:sp>
    </p:spTree>
    <p:extLst>
      <p:ext uri="{BB962C8B-B14F-4D97-AF65-F5344CB8AC3E}">
        <p14:creationId xmlns:p14="http://schemas.microsoft.com/office/powerpoint/2010/main" val="53404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A5FB61-118D-453E-A950-3710ED89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8438009" cy="1049235"/>
          </a:xfrm>
        </p:spPr>
        <p:txBody>
          <a:bodyPr/>
          <a:lstStyle/>
          <a:p>
            <a:pPr algn="ctr"/>
            <a:r>
              <a:rPr lang="ru-RU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FB92F2-4E42-43EF-86A1-0FCD4115D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77" y="1853755"/>
            <a:ext cx="10381957" cy="3956202"/>
          </a:xfrm>
        </p:spPr>
        <p:txBody>
          <a:bodyPr>
            <a:normAutofit/>
          </a:bodyPr>
          <a:lstStyle/>
          <a:p>
            <a:r>
              <a:rPr lang="ru-RU" dirty="0"/>
              <a:t>Разработчикам программ дисциплины «Иностранный язык» для инженерных специальностей следует ознакомиться не только с шаблонами программ, предлагаемыми университетом, но и с требованиями соответствующих ПС к владению инженерами ИЯ для того, чтобы проанализировать потребности отрасли в специалистах, владеющих ИЯ, и выбрать оптимальные виды учебной деятельности </a:t>
            </a:r>
          </a:p>
          <a:p>
            <a:r>
              <a:rPr lang="ru-RU" dirty="0"/>
              <a:t>С учётом специфики и сложности процесса сопряжения требований ФГОС и ПС, в результате чего появляются малоинформативные формулировки ФГОС нового поколения,  разработчикам программ дисциплины «Иностранный язык» и преподавателям ИЯ необходимо учитывать не только требования работодателей, отражаемые в ПС, но и индивидуальные потребности обучающихся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046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F1B759-051D-44A3-9CDC-5059DC7AC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Литература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1C202F-6C8D-48EE-A4DC-A167C35B1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2873" y="2015732"/>
            <a:ext cx="10818055" cy="345061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Приказ Минтруда России от 08.09.2015 N 608н «Об утверждении ПС «Педагог профессионального обучения, профессионального образования и дополнительного профессионального образования». Режим доступа: </a:t>
            </a:r>
            <a:r>
              <a:rPr lang="ru-RU" dirty="0">
                <a:hlinkClick r:id="rId2"/>
              </a:rPr>
              <a:t>http://www.consultant.ru/cons/cgi/online.cgi?req=doc&amp;base=LAW&amp;n=186851&amp;fld=134&amp;dst=1000000001,0&amp;rnd=0.7946726200892398#0</a:t>
            </a:r>
            <a:endParaRPr lang="ru-RU" dirty="0"/>
          </a:p>
          <a:p>
            <a:r>
              <a:rPr lang="ru-RU" dirty="0"/>
              <a:t>Реестр профессиональных стандартов Министерства труда и социальной защиты Российской Федерации.  Режим доступа: </a:t>
            </a:r>
            <a:r>
              <a:rPr lang="ru-RU" dirty="0">
                <a:hlinkClick r:id="rId3"/>
              </a:rPr>
              <a:t>http://profstandart.rosmintrud.ru/nationalnews/22545/</a:t>
            </a:r>
            <a:endParaRPr lang="ru-RU" dirty="0"/>
          </a:p>
          <a:p>
            <a:r>
              <a:rPr lang="ru-RU" dirty="0"/>
              <a:t>Иноземцева К.М.  Анализ современных требований к владению иностранным языком специалистами инженерно-технических профилей // Образование и наука. 2017. – Т. 19, № 6. – С. 71–90. Режим доступа: </a:t>
            </a:r>
            <a:r>
              <a:rPr lang="ru-RU" dirty="0">
                <a:hlinkClick r:id="rId4"/>
              </a:rPr>
              <a:t>http://www.edscience.ru/jour/article/view/822/663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104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A46D28-57A8-4621-B567-B0F6C3B6C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84AF66-AA9F-462D-8166-595047BEA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538575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A345FC-8F75-4154-A030-15A40D547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Национальная система квалификаций (НСК)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80C4E4-DD99-4420-B192-1049A759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НСК</a:t>
            </a:r>
            <a:r>
              <a:rPr lang="ru-RU" dirty="0"/>
              <a:t> - система формализованного описания профессиональных квалификаций на основе профессиональных стандартов</a:t>
            </a:r>
          </a:p>
          <a:p>
            <a:r>
              <a:rPr lang="ru-RU" b="1" dirty="0"/>
              <a:t>Профессиональный стандарт </a:t>
            </a:r>
            <a:r>
              <a:rPr lang="ru-RU" dirty="0"/>
              <a:t>– описание требований к квалификации, образованию и обучению, опыту практической работы, необходимым знаниям и умениям работника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194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3AC1C9-6F31-4809-A775-63C4328D9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Нормативно-правовые основы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87EE40-994A-46D6-BD8C-7E52EDB1A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>
            <a:normAutofit/>
          </a:bodyPr>
          <a:lstStyle/>
          <a:p>
            <a:r>
              <a:rPr lang="ru-RU" dirty="0"/>
              <a:t>Формирование требований ФГОС профессионального образования к результатам освоения основных образовательных программ профессионального образования в части профессиональной компетенции осуществляется на основе соответствующих профессиональных стандартов (при наличии)</a:t>
            </a:r>
            <a:r>
              <a:rPr lang="en-US" dirty="0"/>
              <a:t> [</a:t>
            </a:r>
            <a:r>
              <a:rPr lang="ru-RU" dirty="0" err="1"/>
              <a:t>ст</a:t>
            </a:r>
            <a:r>
              <a:rPr lang="en-US" dirty="0"/>
              <a:t>.</a:t>
            </a:r>
            <a:r>
              <a:rPr lang="ru-RU" dirty="0"/>
              <a:t> 2 ФЗ </a:t>
            </a:r>
            <a:r>
              <a:rPr lang="ru-RU" b="1" dirty="0"/>
              <a:t>№ 122 «О внесении изменений в Трудовой кодекс РФ и статьи 11 и 73 ФЗ «Об образовании в Российской Федерации» 2015 г.</a:t>
            </a:r>
            <a:r>
              <a:rPr lang="en-US" dirty="0"/>
              <a:t>]</a:t>
            </a:r>
          </a:p>
          <a:p>
            <a:r>
              <a:rPr lang="ru-RU" b="1" dirty="0"/>
              <a:t>ФЗ №238 «О независимой оценке квалификаций» </a:t>
            </a:r>
            <a:r>
              <a:rPr lang="ru-RU" dirty="0"/>
              <a:t>2016 г. – оценка квалификаций будет производиться на основе квалификационных экзаменов, в рамках которых будет необходимо ПРОДЕМОНСТРИРОВАТЬ профессиональные УМЕНИЯ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809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F83AEB-EB17-42C3-93EE-BC7863C69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Основные понятия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976F0A-C737-4FD1-BA17-3EEE51EB0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/>
              <a:t>трудовая функция </a:t>
            </a:r>
            <a:r>
              <a:rPr lang="ru-RU" sz="2400" dirty="0"/>
              <a:t>(ТФ) – система трудовых действий в рамках обобщенной трудовой функции;</a:t>
            </a:r>
          </a:p>
          <a:p>
            <a:r>
              <a:rPr lang="ru-RU" sz="2400" b="1" dirty="0"/>
              <a:t>трудовое действие </a:t>
            </a:r>
            <a:r>
              <a:rPr lang="ru-RU" sz="2400" dirty="0"/>
              <a:t>(ТД) – процесс взаимодействия работника с предметом труда, при котором достигается определенная задача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408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D3D7FE-07DF-4821-8517-E4B006893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Основные понятия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CBF9CE-8821-4D70-A2BE-C2A03F830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Квалификация</a:t>
            </a:r>
            <a:r>
              <a:rPr lang="ru-RU" dirty="0"/>
              <a:t>: 1) готовность работника к качественному выполнению конкретных трудовых функций в рамках определённого вида деятельности; 2) официальное признание освоения основных компетенций, соответствующих требованиям к выполнению трудовой деятельности в рамках конкретной профессии</a:t>
            </a:r>
          </a:p>
          <a:p>
            <a:r>
              <a:rPr lang="ru-RU" b="1" dirty="0"/>
              <a:t>Профессиональная компетенция </a:t>
            </a:r>
            <a:r>
              <a:rPr lang="ru-RU" dirty="0"/>
              <a:t>- способность и готовность работника к реализации приобретенных знаний, умений, навыков для выполнения соответствующей трудовой функции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926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942D30-2BD2-46C2-A20E-A5EED0075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Профессиональный стандарт педагога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F8F00-20BB-4607-B54D-C52A5E16D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Приказ Минтруда России от 08.09.2015 N 608н «</a:t>
            </a:r>
            <a:r>
              <a:rPr lang="ru-RU" b="1" dirty="0"/>
              <a:t>Об утверждении ПС «Педагог профессионального обучения, профессионального образования и дополнительного профессионального образования»</a:t>
            </a:r>
          </a:p>
          <a:p>
            <a:r>
              <a:rPr lang="ru-RU" dirty="0"/>
              <a:t>Вступил в действие с 1 января 2017 года</a:t>
            </a:r>
          </a:p>
          <a:p>
            <a:r>
              <a:rPr lang="ru-RU" dirty="0"/>
              <a:t>ПС педагога является независимым измерителем уровня квалификации педагогических работников и инструментом кадровой политики образовательных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846253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0235E1-F890-4026-BAD8-D1ADB61FF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профессиональные стандарты инженерно-технических специальностей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28910E-0C9B-4F2A-BEAD-CF5B2B2C9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Содержат описание требований к квалификации (знаниям, умениям, компетенциям и опыту) инженерно-технических специалистов</a:t>
            </a:r>
          </a:p>
          <a:p>
            <a:r>
              <a:rPr lang="ru-RU" dirty="0"/>
              <a:t>преимущественно связывают потребности инженеров во владении ИЯ с необходимостью читать и понимать техническую литературу, сводя к минимуму или вообще исключая аспект устной коммуникации</a:t>
            </a:r>
          </a:p>
          <a:p>
            <a:r>
              <a:rPr lang="ru-RU" dirty="0"/>
              <a:t>Предъявляют требования к владению исключительно АНГЛИЙСКИМ языком</a:t>
            </a:r>
          </a:p>
        </p:txBody>
      </p:sp>
    </p:spTree>
    <p:extLst>
      <p:ext uri="{BB962C8B-B14F-4D97-AF65-F5344CB8AC3E}">
        <p14:creationId xmlns:p14="http://schemas.microsoft.com/office/powerpoint/2010/main" val="1855433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D83A710-6B7A-4603-837B-C1F4D0AF6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011113"/>
              </p:ext>
            </p:extLst>
          </p:nvPr>
        </p:nvGraphicFramePr>
        <p:xfrm>
          <a:off x="211015" y="253225"/>
          <a:ext cx="11169751" cy="5972874"/>
        </p:xfrm>
        <a:graphic>
          <a:graphicData uri="http://schemas.openxmlformats.org/drawingml/2006/table">
            <a:tbl>
              <a:tblPr firstRow="1" firstCol="1" bandRow="1"/>
              <a:tblGrid>
                <a:gridCol w="2588456">
                  <a:extLst>
                    <a:ext uri="{9D8B030D-6E8A-4147-A177-3AD203B41FA5}">
                      <a16:colId xmlns:a16="http://schemas.microsoft.com/office/drawing/2014/main" val="3184698226"/>
                    </a:ext>
                  </a:extLst>
                </a:gridCol>
                <a:gridCol w="2766706">
                  <a:extLst>
                    <a:ext uri="{9D8B030D-6E8A-4147-A177-3AD203B41FA5}">
                      <a16:colId xmlns:a16="http://schemas.microsoft.com/office/drawing/2014/main" val="637091084"/>
                    </a:ext>
                  </a:extLst>
                </a:gridCol>
                <a:gridCol w="933205">
                  <a:extLst>
                    <a:ext uri="{9D8B030D-6E8A-4147-A177-3AD203B41FA5}">
                      <a16:colId xmlns:a16="http://schemas.microsoft.com/office/drawing/2014/main" val="821649045"/>
                    </a:ext>
                  </a:extLst>
                </a:gridCol>
                <a:gridCol w="1659880">
                  <a:extLst>
                    <a:ext uri="{9D8B030D-6E8A-4147-A177-3AD203B41FA5}">
                      <a16:colId xmlns:a16="http://schemas.microsoft.com/office/drawing/2014/main" val="3485423352"/>
                    </a:ext>
                  </a:extLst>
                </a:gridCol>
                <a:gridCol w="450166">
                  <a:extLst>
                    <a:ext uri="{9D8B030D-6E8A-4147-A177-3AD203B41FA5}">
                      <a16:colId xmlns:a16="http://schemas.microsoft.com/office/drawing/2014/main" val="1855879066"/>
                    </a:ext>
                  </a:extLst>
                </a:gridCol>
                <a:gridCol w="2771338">
                  <a:extLst>
                    <a:ext uri="{9D8B030D-6E8A-4147-A177-3AD203B41FA5}">
                      <a16:colId xmlns:a16="http://schemas.microsoft.com/office/drawing/2014/main" val="2940733883"/>
                    </a:ext>
                  </a:extLst>
                </a:gridCol>
              </a:tblGrid>
              <a:tr h="94315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Трудовые функции (ТФ)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Прямые требования ПС к владению 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Косвенные требования ПС к владению 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Виды учебной деятельности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503799"/>
                  </a:ext>
                </a:extLst>
              </a:tr>
              <a:tr h="623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Знания</a:t>
                      </a:r>
                      <a:endParaRPr lang="ru-RU" dirty="0"/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Знания и умения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463798"/>
                  </a:ext>
                </a:extLst>
              </a:tr>
              <a:tr h="860332">
                <a:tc gridSpan="6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 19 «Инженер по приборам ориентации, навигации и стабилизации летательных аппаратов в ракетно-космической промышленности»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271916"/>
                  </a:ext>
                </a:extLst>
              </a:tr>
              <a:tr h="34392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3.1.3. «Разработка проектно-конструкторской, конструкторской и эксплуатационной документации»; 3.2.3. «Разработка проектно-конструкторской документации и координирование процесса ее разработки»</a:t>
                      </a: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Английский язык в объеме, необходимом для взаимодействия и согласования разрабатываемой проектно-конструкторской документации с представителями зарубежных заказчиков и смежников/ соисполнителей по проекту</a:t>
                      </a: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Моделирование профессиональных диалогов; практические задания, имитирующие ситуации профессиональной деятельности (кейс-</a:t>
                      </a:r>
                      <a:r>
                        <a:rPr lang="ru-RU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стади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 поисковое, изучающее чтение и перевод профессиональных текстов (в том числе, проектной документации); упражнения на активизацию усвоения специальной терминологии</a:t>
                      </a:r>
                      <a:endParaRPr lang="ru-RU" dirty="0"/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101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098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4BCF003-BA0A-47C2-B80F-E3B9A6B538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370712"/>
              </p:ext>
            </p:extLst>
          </p:nvPr>
        </p:nvGraphicFramePr>
        <p:xfrm>
          <a:off x="407962" y="211015"/>
          <a:ext cx="11493306" cy="6117588"/>
        </p:xfrm>
        <a:graphic>
          <a:graphicData uri="http://schemas.openxmlformats.org/drawingml/2006/table">
            <a:tbl>
              <a:tblPr firstRow="1" firstCol="1" bandRow="1"/>
              <a:tblGrid>
                <a:gridCol w="3030251">
                  <a:extLst>
                    <a:ext uri="{9D8B030D-6E8A-4147-A177-3AD203B41FA5}">
                      <a16:colId xmlns:a16="http://schemas.microsoft.com/office/drawing/2014/main" val="2930262588"/>
                    </a:ext>
                  </a:extLst>
                </a:gridCol>
                <a:gridCol w="1952759">
                  <a:extLst>
                    <a:ext uri="{9D8B030D-6E8A-4147-A177-3AD203B41FA5}">
                      <a16:colId xmlns:a16="http://schemas.microsoft.com/office/drawing/2014/main" val="3184582755"/>
                    </a:ext>
                  </a:extLst>
                </a:gridCol>
                <a:gridCol w="843964">
                  <a:extLst>
                    <a:ext uri="{9D8B030D-6E8A-4147-A177-3AD203B41FA5}">
                      <a16:colId xmlns:a16="http://schemas.microsoft.com/office/drawing/2014/main" val="35999816"/>
                    </a:ext>
                  </a:extLst>
                </a:gridCol>
                <a:gridCol w="250270">
                  <a:extLst>
                    <a:ext uri="{9D8B030D-6E8A-4147-A177-3AD203B41FA5}">
                      <a16:colId xmlns:a16="http://schemas.microsoft.com/office/drawing/2014/main" val="2923457068"/>
                    </a:ext>
                  </a:extLst>
                </a:gridCol>
                <a:gridCol w="2644726">
                  <a:extLst>
                    <a:ext uri="{9D8B030D-6E8A-4147-A177-3AD203B41FA5}">
                      <a16:colId xmlns:a16="http://schemas.microsoft.com/office/drawing/2014/main" val="3154280053"/>
                    </a:ext>
                  </a:extLst>
                </a:gridCol>
                <a:gridCol w="2771336">
                  <a:extLst>
                    <a:ext uri="{9D8B030D-6E8A-4147-A177-3AD203B41FA5}">
                      <a16:colId xmlns:a16="http://schemas.microsoft.com/office/drawing/2014/main" val="910888546"/>
                    </a:ext>
                  </a:extLst>
                </a:gridCol>
              </a:tblGrid>
              <a:tr h="94671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Трудовые функции (ТФ)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Прямые требования ПС к владению 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Косвенные требования ПС к владению 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Косвенные требования ПС к владению 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Виды учебной деятельности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0323845"/>
                  </a:ext>
                </a:extLst>
              </a:tr>
              <a:tr h="625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Знания и умения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Знания и умения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766590"/>
                  </a:ext>
                </a:extLst>
              </a:tr>
              <a:tr h="418690">
                <a:tc gridSpan="6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 566 «Системный программист»</a:t>
                      </a: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253538"/>
                  </a:ext>
                </a:extLst>
              </a:tr>
              <a:tr h="40297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3.3.1. «Формирование требований к операционной системе»; 3.4.1. «Планирование разработки системного программного обеспечения»; 3.4.2. «Формирование группы программистов…»; 3.4.3. «Организация работы программистов…»;</a:t>
                      </a: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Английский язык на уровне чтения технической документации и разговорный технический в области информационных и компьютерных технологий </a:t>
                      </a: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(уметь) писать текст спецификации требований к программным средствам; (знать) правила ведения деловой переписки; (знать) специальную терминологию в области разработки системного ПО; (знать) правила ведения деловых переговоров; (уметь) рецензировать техническую документацию</a:t>
                      </a: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Поисковое, изучающее чтение, перевод, аннотирование и реферирование профессионально-технических текстов; упражнения на активизацию усвоения специальной терминологии; моделирование деловых переговоров; обучение написанию деловых писем </a:t>
                      </a:r>
                    </a:p>
                  </a:txBody>
                  <a:tcPr marL="36851" marR="36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916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936644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755</TotalTime>
  <Words>1025</Words>
  <Application>Microsoft Office PowerPoint</Application>
  <PresentationFormat>Широкоэкранный</PresentationFormat>
  <Paragraphs>91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Gill Sans MT</vt:lpstr>
      <vt:lpstr>Times New Roman</vt:lpstr>
      <vt:lpstr>Галерея</vt:lpstr>
      <vt:lpstr>Новая образовательная парадигма, основанная на профессиональных стандартах</vt:lpstr>
      <vt:lpstr>Национальная система квалификаций (НСК)</vt:lpstr>
      <vt:lpstr>Нормативно-правовые основы</vt:lpstr>
      <vt:lpstr>Основные понятия</vt:lpstr>
      <vt:lpstr>Основные понятия</vt:lpstr>
      <vt:lpstr>Профессиональный стандарт педагога</vt:lpstr>
      <vt:lpstr>профессиональные стандарты инженерно-технических специальностей</vt:lpstr>
      <vt:lpstr>Презентация PowerPoint</vt:lpstr>
      <vt:lpstr>Презентация PowerPoint</vt:lpstr>
      <vt:lpstr>Презентация PowerPoint</vt:lpstr>
      <vt:lpstr>Сопряжение ФГОС и ПС инженерно-технических специальностей</vt:lpstr>
      <vt:lpstr>Диверсификация языковой подготовки инженеров</vt:lpstr>
      <vt:lpstr>Выводы</vt:lpstr>
      <vt:lpstr>Литература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Новая образовательная парадигма, основанная на профессиональных стандартах</dc:title>
  <dc:creator>Кира Иноземцева</dc:creator>
  <cp:lastModifiedBy>Кира Иноземцева</cp:lastModifiedBy>
  <cp:revision>4</cp:revision>
  <dcterms:created xsi:type="dcterms:W3CDTF">2018-03-30T03:11:51Z</dcterms:created>
  <dcterms:modified xsi:type="dcterms:W3CDTF">2018-03-30T15:46:52Z</dcterms:modified>
</cp:coreProperties>
</file>